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nter" panose="020B0502030000000004" pitchFamily="34" charset="0"/>
      <p:regular r:id="rId20"/>
      <p:bold r:id="rId21"/>
    </p:embeddedFont>
    <p:embeddedFont>
      <p:font typeface="Inter-Regular" panose="020B0502030000000004" pitchFamily="34" charset="0"/>
      <p:regular r:id="rId22"/>
      <p:bold r:id="rId23"/>
    </p:embeddedFont>
    <p:embeddedFont>
      <p:font typeface="Lato" panose="020F0502020204030203" pitchFamily="34" charset="77"/>
      <p:regular r:id="rId24"/>
      <p:bold r:id="rId25"/>
      <p:italic r:id="rId26"/>
      <p:boldItalic r:id="rId27"/>
    </p:embeddedFont>
    <p:embeddedFont>
      <p:font typeface="Montserrat" pitchFamily="2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2524A8-CB69-42EC-93DD-30ABEED78EC1}">
  <a:tblStyle styleId="{FE2524A8-CB69-42EC-93DD-30ABEED78E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ba3a129e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cba3a129e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cba3a129e5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cba3a129e5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ac1905b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cac1905b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cba1d7fe8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cba1d7fe8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ba3a129e5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ba3a129e5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ba3a129e5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ba3a129e5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ba3a129e5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ba3a129e5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ba3a129e5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cba3a129e5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ba3a129e5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ba3a129e5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ba3a129e5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ba3a129e5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ba3a129e5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ba3a129e5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cba3a129e5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cba3a129e5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8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9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19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>
            <a:spLocks noGrp="1"/>
          </p:cNvSpPr>
          <p:nvPr>
            <p:ph type="body" idx="1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237" name="Google Shape;237;p20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 b="1">
                <a:solidFill>
                  <a:schemeClr val="accent2"/>
                </a:solidFill>
              </a:rPr>
              <a:t>“</a:t>
            </a:r>
            <a:endParaRPr sz="9600" b="1">
              <a:solidFill>
                <a:schemeClr val="accent2"/>
              </a:solidFill>
            </a:endParaRPr>
          </a:p>
        </p:txBody>
      </p:sp>
      <p:sp>
        <p:nvSpPr>
          <p:cNvPr id="238" name="Google Shape;238;p2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9" name="Google Shape;239;p20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44" name="Google Shape;244;p2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body" idx="1"/>
          </p:nvPr>
        </p:nvSpPr>
        <p:spPr>
          <a:xfrm>
            <a:off x="1037875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2"/>
          </p:nvPr>
        </p:nvSpPr>
        <p:spPr>
          <a:xfrm>
            <a:off x="3460026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body" idx="3"/>
          </p:nvPr>
        </p:nvSpPr>
        <p:spPr>
          <a:xfrm>
            <a:off x="5882177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4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/>
          <p:nvPr/>
        </p:nvSpPr>
        <p:spPr>
          <a:xfrm>
            <a:off x="0" y="2625823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5"/>
          <p:cNvSpPr txBox="1">
            <a:spLocks noGrp="1"/>
          </p:cNvSpPr>
          <p:nvPr>
            <p:ph type="body" idx="1"/>
          </p:nvPr>
        </p:nvSpPr>
        <p:spPr>
          <a:xfrm>
            <a:off x="1037875" y="4177700"/>
            <a:ext cx="70683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>
            <a:spLocks noGrp="1"/>
          </p:cNvSpPr>
          <p:nvPr>
            <p:ph type="ctrTitle"/>
          </p:nvPr>
        </p:nvSpPr>
        <p:spPr>
          <a:xfrm>
            <a:off x="710280" y="536650"/>
            <a:ext cx="4918200" cy="205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subTitle" idx="1"/>
          </p:nvPr>
        </p:nvSpPr>
        <p:spPr>
          <a:xfrm>
            <a:off x="710275" y="2589250"/>
            <a:ext cx="4918200" cy="53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7" r:id="rId6"/>
    <p:sldLayoutId id="2147483659" r:id="rId7"/>
    <p:sldLayoutId id="2147483660" r:id="rId8"/>
    <p:sldLayoutId id="214748366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226" name="Google Shape;226;p17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227" name="Google Shape;227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100"/>
              <a:t>Weather Prediction </a:t>
            </a:r>
            <a:endParaRPr sz="6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INSY 695: Enterprise Data Science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Team: Cloud Computations </a:t>
            </a:r>
            <a:endParaRPr sz="3000"/>
          </a:p>
        </p:txBody>
      </p:sp>
      <p:grpSp>
        <p:nvGrpSpPr>
          <p:cNvPr id="280" name="Google Shape;280;p29"/>
          <p:cNvGrpSpPr/>
          <p:nvPr/>
        </p:nvGrpSpPr>
        <p:grpSpPr>
          <a:xfrm>
            <a:off x="8351003" y="3207674"/>
            <a:ext cx="421351" cy="1533558"/>
            <a:chOff x="727175" y="2957625"/>
            <a:chExt cx="130700" cy="476275"/>
          </a:xfrm>
        </p:grpSpPr>
        <p:sp>
          <p:nvSpPr>
            <p:cNvPr id="281" name="Google Shape;281;p2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83" name="Google Shape;283;p29"/>
          <p:cNvSpPr/>
          <p:nvPr/>
        </p:nvSpPr>
        <p:spPr>
          <a:xfrm>
            <a:off x="295950" y="17632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614025" y="43917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853175" y="22867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86" name="Google Shape;286;p29"/>
          <p:cNvSpPr txBox="1"/>
          <p:nvPr/>
        </p:nvSpPr>
        <p:spPr>
          <a:xfrm>
            <a:off x="1037875" y="4140250"/>
            <a:ext cx="3226800" cy="646500"/>
          </a:xfrm>
          <a:prstGeom prst="rect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Week 3 Update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89" name="Google Shape;389;p38"/>
          <p:cNvSpPr txBox="1"/>
          <p:nvPr/>
        </p:nvSpPr>
        <p:spPr>
          <a:xfrm>
            <a:off x="320225" y="946263"/>
            <a:ext cx="51672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rPr>
              <a:t>RNN - Next Steps</a:t>
            </a:r>
            <a:endParaRPr sz="3200">
              <a:solidFill>
                <a:schemeClr val="l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90" name="Google Shape;390;p38"/>
          <p:cNvSpPr/>
          <p:nvPr/>
        </p:nvSpPr>
        <p:spPr>
          <a:xfrm>
            <a:off x="7395900" y="228649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1" name="Google Shape;391;p38"/>
          <p:cNvSpPr/>
          <p:nvPr/>
        </p:nvSpPr>
        <p:spPr>
          <a:xfrm>
            <a:off x="7713975" y="491499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2" name="Google Shape;392;p38"/>
          <p:cNvSpPr/>
          <p:nvPr/>
        </p:nvSpPr>
        <p:spPr>
          <a:xfrm>
            <a:off x="7953125" y="280999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3" name="Google Shape;393;p38"/>
          <p:cNvSpPr txBox="1">
            <a:spLocks noGrp="1"/>
          </p:cNvSpPr>
          <p:nvPr>
            <p:ph type="body" idx="4294967295"/>
          </p:nvPr>
        </p:nvSpPr>
        <p:spPr>
          <a:xfrm>
            <a:off x="1080725" y="1651050"/>
            <a:ext cx="5751300" cy="184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Hyperparameter optimization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Exploring different predictions</a:t>
            </a:r>
            <a:endParaRPr sz="180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GB" sz="1800">
                <a:solidFill>
                  <a:srgbClr val="FFFFFF"/>
                </a:solidFill>
              </a:rPr>
              <a:t>Different distances into future</a:t>
            </a:r>
            <a:endParaRPr sz="1800">
              <a:solidFill>
                <a:srgbClr val="FFFFF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GB" sz="1800">
                <a:solidFill>
                  <a:srgbClr val="FFFFFF"/>
                </a:solidFill>
              </a:rPr>
              <a:t>Aggregate predictions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Implementation of transformers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99" name="Google Shape;399;p39"/>
          <p:cNvSpPr txBox="1"/>
          <p:nvPr/>
        </p:nvSpPr>
        <p:spPr>
          <a:xfrm>
            <a:off x="-699825" y="356488"/>
            <a:ext cx="5167200" cy="15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rPr>
              <a:t>Model Summary</a:t>
            </a:r>
            <a:endParaRPr sz="3200">
              <a:solidFill>
                <a:schemeClr val="l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7395900" y="228649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7713975" y="491499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7953125" y="280999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403" name="Google Shape;403;p39"/>
          <p:cNvGraphicFramePr/>
          <p:nvPr/>
        </p:nvGraphicFramePr>
        <p:xfrm>
          <a:off x="610700" y="102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{FE2524A8-CB69-42EC-93DD-30ABEED78EC1}</a:tableStyleId>
              </a:tblPr>
              <a:tblGrid>
                <a:gridCol w="297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975">
                <a:tc>
                  <a:txBody>
                    <a:bodyPr/>
                    <a:lstStyle/>
                    <a:p>
                      <a:pPr marL="34290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Model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Predictors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RMSE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575">
                <a:tc>
                  <a:txBody>
                    <a:bodyPr/>
                    <a:lstStyle/>
                    <a:p>
                      <a:pPr marL="34290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ARIMA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Past temperature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0.64</a:t>
                      </a:r>
                      <a:endParaRPr sz="9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575">
                <a:tc>
                  <a:txBody>
                    <a:bodyPr/>
                    <a:lstStyle/>
                    <a:p>
                      <a:pPr marL="34290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GAM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Past temperature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4.6</a:t>
                      </a:r>
                      <a:endParaRPr sz="9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575">
                <a:tc>
                  <a:txBody>
                    <a:bodyPr/>
                    <a:lstStyle/>
                    <a:p>
                      <a:pPr marL="34290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XGBoost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Past temperature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0.61</a:t>
                      </a:r>
                      <a:endParaRPr sz="9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50">
                <a:tc>
                  <a:txBody>
                    <a:bodyPr/>
                    <a:lstStyle/>
                    <a:p>
                      <a:pPr marL="34290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XGBoost</a:t>
                      </a:r>
                      <a:endParaRPr sz="130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Past temperature, humidity, wind direction, pressure, wind speed, etc.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0.62</a:t>
                      </a:r>
                      <a:endParaRPr sz="9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2600">
                <a:tc>
                  <a:txBody>
                    <a:bodyPr/>
                    <a:lstStyle/>
                    <a:p>
                      <a:pPr marL="34290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RNN</a:t>
                      </a:r>
                      <a:endParaRPr sz="130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Past temperature</a:t>
                      </a:r>
                      <a:r>
                        <a:rPr lang="en-GB" sz="900"/>
                        <a:t> </a:t>
                      </a:r>
                      <a:endParaRPr sz="130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0.92</a:t>
                      </a:r>
                      <a:endParaRPr sz="130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2600">
                <a:tc>
                  <a:txBody>
                    <a:bodyPr/>
                    <a:lstStyle/>
                    <a:p>
                      <a:pPr marL="34290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RNN </a:t>
                      </a:r>
                      <a:endParaRPr sz="130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Past temperature, humidity, wind direction, pressure, wind speed, etc.</a:t>
                      </a:r>
                      <a:endParaRPr sz="130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1.31</a:t>
                      </a:r>
                      <a:endParaRPr sz="1300">
                        <a:solidFill>
                          <a:schemeClr val="lt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 txBox="1">
            <a:spLocks noGrp="1"/>
          </p:cNvSpPr>
          <p:nvPr>
            <p:ph type="title"/>
          </p:nvPr>
        </p:nvSpPr>
        <p:spPr>
          <a:xfrm>
            <a:off x="4160850" y="2307900"/>
            <a:ext cx="822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>
            <a:spLocks noGrp="1"/>
          </p:cNvSpPr>
          <p:nvPr>
            <p:ph type="title"/>
          </p:nvPr>
        </p:nvSpPr>
        <p:spPr>
          <a:xfrm>
            <a:off x="316100" y="48652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 Summary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Description variable</a:t>
            </a:r>
            <a:endParaRPr sz="1700"/>
          </a:p>
        </p:txBody>
      </p:sp>
      <p:sp>
        <p:nvSpPr>
          <p:cNvPr id="292" name="Google Shape;292;p3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293" name="Google Shape;293;p30"/>
          <p:cNvSpPr/>
          <p:nvPr/>
        </p:nvSpPr>
        <p:spPr>
          <a:xfrm>
            <a:off x="7269675" y="22367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94" name="Google Shape;294;p30"/>
          <p:cNvSpPr/>
          <p:nvPr/>
        </p:nvSpPr>
        <p:spPr>
          <a:xfrm>
            <a:off x="7587750" y="48652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95" name="Google Shape;295;p30"/>
          <p:cNvSpPr/>
          <p:nvPr/>
        </p:nvSpPr>
        <p:spPr>
          <a:xfrm>
            <a:off x="7826900" y="27602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96" name="Google Shape;2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709"/>
            <a:ext cx="8839201" cy="170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1825" y="3013975"/>
            <a:ext cx="3322175" cy="200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850" y="2996393"/>
            <a:ext cx="5337975" cy="2035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>
            <a:spLocks noGrp="1"/>
          </p:cNvSpPr>
          <p:nvPr>
            <p:ph type="title"/>
          </p:nvPr>
        </p:nvSpPr>
        <p:spPr>
          <a:xfrm>
            <a:off x="316100" y="48652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 Summary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Time Unit Breakdown</a:t>
            </a:r>
            <a:endParaRPr sz="1700"/>
          </a:p>
        </p:txBody>
      </p:sp>
      <p:sp>
        <p:nvSpPr>
          <p:cNvPr id="304" name="Google Shape;304;p3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305" name="Google Shape;305;p31"/>
          <p:cNvSpPr/>
          <p:nvPr/>
        </p:nvSpPr>
        <p:spPr>
          <a:xfrm>
            <a:off x="7587750" y="48652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111650" y="4486986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07" name="Google Shape;3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975" y="1680300"/>
            <a:ext cx="826125" cy="15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525" y="486525"/>
            <a:ext cx="5871645" cy="44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1"/>
          <p:cNvSpPr/>
          <p:nvPr/>
        </p:nvSpPr>
        <p:spPr>
          <a:xfrm>
            <a:off x="484850" y="4597461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title"/>
          </p:nvPr>
        </p:nvSpPr>
        <p:spPr>
          <a:xfrm>
            <a:off x="316100" y="48652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 Summary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Variable Interactions</a:t>
            </a:r>
            <a:endParaRPr sz="1700"/>
          </a:p>
        </p:txBody>
      </p:sp>
      <p:sp>
        <p:nvSpPr>
          <p:cNvPr id="315" name="Google Shape;315;p32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316" name="Google Shape;316;p32"/>
          <p:cNvSpPr/>
          <p:nvPr/>
        </p:nvSpPr>
        <p:spPr>
          <a:xfrm>
            <a:off x="7269675" y="22367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7" name="Google Shape;317;p32"/>
          <p:cNvSpPr/>
          <p:nvPr/>
        </p:nvSpPr>
        <p:spPr>
          <a:xfrm>
            <a:off x="7587750" y="48652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p32"/>
          <p:cNvSpPr/>
          <p:nvPr/>
        </p:nvSpPr>
        <p:spPr>
          <a:xfrm>
            <a:off x="7826900" y="27602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19" name="Google Shape;3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50" y="1311450"/>
            <a:ext cx="3166650" cy="26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437" y="941288"/>
            <a:ext cx="2957775" cy="29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5425" y="1038488"/>
            <a:ext cx="2897400" cy="28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 txBox="1">
            <a:spLocks noGrp="1"/>
          </p:cNvSpPr>
          <p:nvPr>
            <p:ph type="title"/>
          </p:nvPr>
        </p:nvSpPr>
        <p:spPr>
          <a:xfrm>
            <a:off x="316100" y="0"/>
            <a:ext cx="7068300" cy="7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 Summary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Autocorrelation Plots</a:t>
            </a:r>
            <a:endParaRPr sz="1700"/>
          </a:p>
        </p:txBody>
      </p:sp>
      <p:sp>
        <p:nvSpPr>
          <p:cNvPr id="327" name="Google Shape;327;p3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328" name="Google Shape;328;p33"/>
          <p:cNvSpPr/>
          <p:nvPr/>
        </p:nvSpPr>
        <p:spPr>
          <a:xfrm>
            <a:off x="7457650" y="8572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7814375" y="29912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8181625" y="149561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31" name="Google Shape;3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00" y="1168106"/>
            <a:ext cx="2674700" cy="380898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3"/>
          <p:cNvSpPr txBox="1"/>
          <p:nvPr/>
        </p:nvSpPr>
        <p:spPr>
          <a:xfrm>
            <a:off x="1337175" y="753900"/>
            <a:ext cx="13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Inter-Regular"/>
                <a:ea typeface="Inter-Regular"/>
                <a:cs typeface="Inter-Regular"/>
                <a:sym typeface="Inter-Regular"/>
              </a:rPr>
              <a:t>Temperature</a:t>
            </a:r>
            <a:endParaRPr i="1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33" name="Google Shape;333;p33"/>
          <p:cNvSpPr txBox="1"/>
          <p:nvPr/>
        </p:nvSpPr>
        <p:spPr>
          <a:xfrm rot="-5400000">
            <a:off x="-303775" y="3872175"/>
            <a:ext cx="13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Inter-Regular"/>
                <a:ea typeface="Inter-Regular"/>
                <a:cs typeface="Inter-Regular"/>
                <a:sym typeface="Inter-Regular"/>
              </a:rPr>
              <a:t>Max Daily</a:t>
            </a:r>
            <a:endParaRPr i="1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34" name="Google Shape;334;p33"/>
          <p:cNvSpPr txBox="1"/>
          <p:nvPr/>
        </p:nvSpPr>
        <p:spPr>
          <a:xfrm rot="-5400000">
            <a:off x="-344025" y="1867763"/>
            <a:ext cx="13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Inter-Regular"/>
                <a:ea typeface="Inter-Regular"/>
                <a:cs typeface="Inter-Regular"/>
                <a:sym typeface="Inter-Regular"/>
              </a:rPr>
              <a:t>Original Data</a:t>
            </a:r>
            <a:endParaRPr i="1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335" name="Google Shape;3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774" y="1154100"/>
            <a:ext cx="2674689" cy="38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3"/>
          <p:cNvSpPr txBox="1"/>
          <p:nvPr/>
        </p:nvSpPr>
        <p:spPr>
          <a:xfrm>
            <a:off x="4123675" y="837325"/>
            <a:ext cx="13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Inter-Regular"/>
                <a:ea typeface="Inter-Regular"/>
                <a:cs typeface="Inter-Regular"/>
                <a:sym typeface="Inter-Regular"/>
              </a:rPr>
              <a:t>Pressure</a:t>
            </a:r>
            <a:endParaRPr i="1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337" name="Google Shape;33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9975" y="1298025"/>
            <a:ext cx="2674700" cy="364003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3"/>
          <p:cNvSpPr txBox="1"/>
          <p:nvPr/>
        </p:nvSpPr>
        <p:spPr>
          <a:xfrm>
            <a:off x="6966400" y="825863"/>
            <a:ext cx="163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Inter-Regular"/>
                <a:ea typeface="Inter-Regular"/>
                <a:cs typeface="Inter-Regular"/>
                <a:sym typeface="Inter-Regular"/>
              </a:rPr>
              <a:t>Wind Direction</a:t>
            </a:r>
            <a:endParaRPr i="1"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"/>
          <p:cNvSpPr txBox="1">
            <a:spLocks noGrp="1"/>
          </p:cNvSpPr>
          <p:nvPr>
            <p:ph type="title"/>
          </p:nvPr>
        </p:nvSpPr>
        <p:spPr>
          <a:xfrm>
            <a:off x="316100" y="0"/>
            <a:ext cx="7068300" cy="7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 Summary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i="1">
                <a:latin typeface="Inter"/>
                <a:ea typeface="Inter"/>
                <a:cs typeface="Inter"/>
                <a:sym typeface="Inter"/>
              </a:rPr>
              <a:t>Partial</a:t>
            </a:r>
            <a:r>
              <a:rPr lang="en-GB" sz="1700"/>
              <a:t> Autocorrelation Plots</a:t>
            </a:r>
            <a:endParaRPr sz="1700"/>
          </a:p>
        </p:txBody>
      </p:sp>
      <p:sp>
        <p:nvSpPr>
          <p:cNvPr id="344" name="Google Shape;344;p34"/>
          <p:cNvSpPr/>
          <p:nvPr/>
        </p:nvSpPr>
        <p:spPr>
          <a:xfrm>
            <a:off x="7457650" y="8572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45" name="Google Shape;345;p34"/>
          <p:cNvSpPr/>
          <p:nvPr/>
        </p:nvSpPr>
        <p:spPr>
          <a:xfrm>
            <a:off x="7814375" y="29912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46" name="Google Shape;346;p34"/>
          <p:cNvSpPr/>
          <p:nvPr/>
        </p:nvSpPr>
        <p:spPr>
          <a:xfrm>
            <a:off x="8181625" y="149561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47" name="Google Shape;3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25" y="1153800"/>
            <a:ext cx="2707700" cy="378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925" y="1040907"/>
            <a:ext cx="2809337" cy="3950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125" y="1085274"/>
            <a:ext cx="2809325" cy="198555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4"/>
          <p:cNvSpPr txBox="1"/>
          <p:nvPr/>
        </p:nvSpPr>
        <p:spPr>
          <a:xfrm>
            <a:off x="61675" y="955550"/>
            <a:ext cx="13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Inter-Regular"/>
                <a:ea typeface="Inter-Regular"/>
                <a:cs typeface="Inter-Regular"/>
                <a:sym typeface="Inter-Regular"/>
              </a:rPr>
              <a:t>Humidity</a:t>
            </a:r>
            <a:endParaRPr i="1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51" name="Google Shape;351;p34"/>
          <p:cNvSpPr txBox="1"/>
          <p:nvPr/>
        </p:nvSpPr>
        <p:spPr>
          <a:xfrm>
            <a:off x="6051375" y="3551750"/>
            <a:ext cx="2398800" cy="106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 i="1">
                <a:solidFill>
                  <a:srgbClr val="555555"/>
                </a:solidFill>
                <a:highlight>
                  <a:srgbClr val="FFFFFF"/>
                </a:highlight>
              </a:rPr>
              <a:t>The partial autocorrelation at lag k is the correlation that results after removing the effect of any correlations due to the terms at shorter lags.</a:t>
            </a:r>
            <a:endParaRPr i="1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61675" y="2847713"/>
            <a:ext cx="13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Inter-Regular"/>
                <a:ea typeface="Inter-Regular"/>
                <a:cs typeface="Inter-Regular"/>
                <a:sym typeface="Inter-Regular"/>
              </a:rPr>
              <a:t>Temp</a:t>
            </a:r>
            <a:endParaRPr i="1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53" name="Google Shape;353;p34"/>
          <p:cNvSpPr txBox="1"/>
          <p:nvPr/>
        </p:nvSpPr>
        <p:spPr>
          <a:xfrm>
            <a:off x="2734825" y="955538"/>
            <a:ext cx="13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Inter-Regular"/>
                <a:ea typeface="Inter-Regular"/>
                <a:cs typeface="Inter-Regular"/>
                <a:sym typeface="Inter-Regular"/>
              </a:rPr>
              <a:t>Wind Speed</a:t>
            </a:r>
            <a:endParaRPr i="1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54" name="Google Shape;354;p34"/>
          <p:cNvSpPr txBox="1"/>
          <p:nvPr/>
        </p:nvSpPr>
        <p:spPr>
          <a:xfrm>
            <a:off x="2982925" y="2896975"/>
            <a:ext cx="13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Inter-Regular"/>
                <a:ea typeface="Inter-Regular"/>
                <a:cs typeface="Inter-Regular"/>
                <a:sym typeface="Inter-Regular"/>
              </a:rPr>
              <a:t>Wind Dir.</a:t>
            </a:r>
            <a:endParaRPr i="1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55" name="Google Shape;355;p34"/>
          <p:cNvSpPr txBox="1"/>
          <p:nvPr/>
        </p:nvSpPr>
        <p:spPr>
          <a:xfrm>
            <a:off x="5846125" y="955538"/>
            <a:ext cx="13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Inter-Regular"/>
                <a:ea typeface="Inter-Regular"/>
                <a:cs typeface="Inter-Regular"/>
                <a:sym typeface="Inter-Regular"/>
              </a:rPr>
              <a:t>Pressure</a:t>
            </a:r>
            <a:endParaRPr i="1"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-724225" y="596288"/>
            <a:ext cx="51672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rPr>
              <a:t>RNN</a:t>
            </a:r>
            <a:endParaRPr sz="3200">
              <a:solidFill>
                <a:schemeClr val="l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62" name="Google Shape;362;p35"/>
          <p:cNvSpPr/>
          <p:nvPr/>
        </p:nvSpPr>
        <p:spPr>
          <a:xfrm>
            <a:off x="7395900" y="228649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63" name="Google Shape;363;p35"/>
          <p:cNvSpPr/>
          <p:nvPr/>
        </p:nvSpPr>
        <p:spPr>
          <a:xfrm>
            <a:off x="7713975" y="491499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7953125" y="280999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4294967295"/>
          </p:nvPr>
        </p:nvSpPr>
        <p:spPr>
          <a:xfrm>
            <a:off x="835400" y="1273800"/>
            <a:ext cx="7038900" cy="291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We built out RNN skeletons to predict temperatures one hour in the future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GB" sz="1600">
                <a:solidFill>
                  <a:srgbClr val="FFFFFF"/>
                </a:solidFill>
              </a:rPr>
              <a:t>The target can be adjusted easily with our architecture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Built out two baseline models: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GB" sz="1600">
                <a:solidFill>
                  <a:srgbClr val="FFFFFF"/>
                </a:solidFill>
              </a:rPr>
              <a:t>Model which only considers temperatures in the previous n hours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-GB" sz="1600">
                <a:solidFill>
                  <a:srgbClr val="FFFFFF"/>
                </a:solidFill>
              </a:rPr>
              <a:t>Model which considers all weather factors available from previous n hours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Interestingly, the simpler model outperformed the model with more information in our initial testing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10801400" scaled="0"/>
        </a:gra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/>
          <p:nvPr/>
        </p:nvSpPr>
        <p:spPr>
          <a:xfrm>
            <a:off x="7586725" y="28142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71" name="Google Shape;371;p36"/>
          <p:cNvSpPr/>
          <p:nvPr/>
        </p:nvSpPr>
        <p:spPr>
          <a:xfrm>
            <a:off x="7904800" y="54427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72" name="Google Shape;372;p36"/>
          <p:cNvSpPr/>
          <p:nvPr/>
        </p:nvSpPr>
        <p:spPr>
          <a:xfrm>
            <a:off x="8143950" y="33377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73" name="Google Shape;3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300" y="1307850"/>
            <a:ext cx="6957311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6"/>
          <p:cNvSpPr txBox="1">
            <a:spLocks noGrp="1"/>
          </p:cNvSpPr>
          <p:nvPr>
            <p:ph type="title" idx="4294967295"/>
          </p:nvPr>
        </p:nvSpPr>
        <p:spPr>
          <a:xfrm>
            <a:off x="647175" y="236100"/>
            <a:ext cx="7038900" cy="91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RNN - Baseline Model Sample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10801400" scaled="0"/>
        </a:gra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/>
          <p:nvPr/>
        </p:nvSpPr>
        <p:spPr>
          <a:xfrm>
            <a:off x="7586725" y="28142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80" name="Google Shape;380;p37"/>
          <p:cNvSpPr/>
          <p:nvPr/>
        </p:nvSpPr>
        <p:spPr>
          <a:xfrm>
            <a:off x="7904800" y="54427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81" name="Google Shape;381;p37"/>
          <p:cNvSpPr/>
          <p:nvPr/>
        </p:nvSpPr>
        <p:spPr>
          <a:xfrm>
            <a:off x="8143950" y="33377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82" name="Google Shape;382;p37"/>
          <p:cNvSpPr txBox="1">
            <a:spLocks noGrp="1"/>
          </p:cNvSpPr>
          <p:nvPr>
            <p:ph type="title" idx="4294967295"/>
          </p:nvPr>
        </p:nvSpPr>
        <p:spPr>
          <a:xfrm>
            <a:off x="589650" y="281425"/>
            <a:ext cx="7776300" cy="91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RNN - Full Information Model Sample</a:t>
            </a:r>
            <a:endParaRPr/>
          </a:p>
        </p:txBody>
      </p:sp>
      <p:pic>
        <p:nvPicPr>
          <p:cNvPr id="383" name="Google Shape;3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749" y="1390300"/>
            <a:ext cx="6642501" cy="33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</Words>
  <Application>Microsoft Macintosh PowerPoint</Application>
  <PresentationFormat>On-screen Show (16:9)</PresentationFormat>
  <Paragraphs>70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Lato</vt:lpstr>
      <vt:lpstr>Montserrat</vt:lpstr>
      <vt:lpstr>Calibri</vt:lpstr>
      <vt:lpstr>Arial</vt:lpstr>
      <vt:lpstr>Inter-Regular</vt:lpstr>
      <vt:lpstr>Inter</vt:lpstr>
      <vt:lpstr>Focus</vt:lpstr>
      <vt:lpstr>Joan template</vt:lpstr>
      <vt:lpstr>Weather Prediction  INSY 695: Enterprise Data Science Team: Cloud Computations </vt:lpstr>
      <vt:lpstr>EDA Summary Description variable</vt:lpstr>
      <vt:lpstr>EDA Summary Time Unit Breakdown</vt:lpstr>
      <vt:lpstr>EDA Summary Variable Interactions</vt:lpstr>
      <vt:lpstr>EDA Summary Autocorrelation Plots</vt:lpstr>
      <vt:lpstr>EDA Summary Partial Autocorrelation Plots</vt:lpstr>
      <vt:lpstr>PowerPoint Presentation</vt:lpstr>
      <vt:lpstr>RNN - Baseline Model Sample</vt:lpstr>
      <vt:lpstr>RNN - Full Information Model Sample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Prediction  INSY 695: Enterprise Data Science Team: Cloud Computations </dc:title>
  <cp:lastModifiedBy>Jake Hogan</cp:lastModifiedBy>
  <cp:revision>1</cp:revision>
  <dcterms:modified xsi:type="dcterms:W3CDTF">2021-04-15T13:33:37Z</dcterms:modified>
</cp:coreProperties>
</file>